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1" r:id="rId9"/>
    <p:sldId id="264" r:id="rId10"/>
    <p:sldId id="268" r:id="rId11"/>
    <p:sldId id="269" r:id="rId12"/>
    <p:sldId id="270" r:id="rId13"/>
    <p:sldId id="266" r:id="rId14"/>
    <p:sldId id="265" r:id="rId15"/>
    <p:sldId id="272" r:id="rId16"/>
    <p:sldId id="271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1C9C1-77E3-4D75-8F65-E99751845A82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32B17-C9A7-42D3-91C1-8B4E1FAEE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EAE174-00D9-4DC3-9D63-6FD28A6D294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9kIRe50Co&amp;index=1&amp;list=PLB3A92A067D53DA24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idden pictures: a personal journey into global mental health</a:t>
            </a:r>
            <a:br>
              <a:rPr lang="en-US" dirty="0" smtClean="0"/>
            </a:br>
            <a:r>
              <a:rPr lang="en-US" sz="1800" dirty="0" smtClean="0"/>
              <a:t>by Delaney Ruston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Documentary 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b="1" dirty="0" err="1" smtClean="0"/>
              <a:t>Goffman</a:t>
            </a:r>
            <a:r>
              <a:rPr lang="en-US" b="1" dirty="0" smtClean="0"/>
              <a:t> (1963):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Stigma is a phenomenon by which an individual with an attribute which is deeply discredited by his/her society is rejected as a result of the attribute.</a:t>
            </a:r>
          </a:p>
          <a:p>
            <a:endParaRPr lang="en-US" dirty="0" smtClean="0"/>
          </a:p>
          <a:p>
            <a:r>
              <a:rPr lang="en-US" dirty="0" smtClean="0"/>
              <a:t>Stigma is a process by which the reaction of others spoils normal identity.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Falk (2001):</a:t>
            </a:r>
          </a:p>
          <a:p>
            <a:r>
              <a:rPr lang="en-US" dirty="0" smtClean="0"/>
              <a:t>All societies will always stigmatize some conditions and some behaviors because doing so provides for group solidarity by delineating "outsiders" from "insiders."</a:t>
            </a:r>
          </a:p>
          <a:p>
            <a:r>
              <a:rPr lang="en-US" i="1" dirty="0" smtClean="0"/>
              <a:t>Existential Stigma </a:t>
            </a:r>
            <a:r>
              <a:rPr lang="en-US" b="1" dirty="0" smtClean="0"/>
              <a:t>-</a:t>
            </a:r>
            <a:r>
              <a:rPr lang="en-US" dirty="0" smtClean="0"/>
              <a:t> stigma deriving from a condition which the target of the stigma either did not cause or over which he has little control</a:t>
            </a:r>
          </a:p>
          <a:p>
            <a:r>
              <a:rPr lang="en-US" i="1" dirty="0" smtClean="0"/>
              <a:t>Achieved Stigma</a:t>
            </a:r>
            <a:r>
              <a:rPr lang="en-US" dirty="0" smtClean="0"/>
              <a:t> - stigma that is earned because of conduct and/or because they contributed heavily to attaining the stigma in question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Link &amp; Phelan (2001)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Stigma exists when four specific components converge: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Individuals differentiate and label human variations.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Prevailing cultural beliefs tie those labeled to adverse attributes.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Labeled individuals are placed in distinguished groups that serve to establish a sense of disconnection between "us" and "them".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Labeled individuals experience "status loss and discrimination" that leads to unequal circumstances.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Stigma – </a:t>
            </a:r>
            <a:r>
              <a:rPr lang="en-US" sz="2800" dirty="0" smtClean="0"/>
              <a:t>recent theorization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/>
              <a:t>Pryor &amp; Reeder (2011) </a:t>
            </a:r>
            <a:r>
              <a:rPr lang="en-US" dirty="0" smtClean="0"/>
              <a:t>– model seeking to bring greater clarity to current diverse literature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Public stigma  </a:t>
            </a:r>
            <a:r>
              <a:rPr lang="en-US" i="1" dirty="0" smtClean="0"/>
              <a:t>- </a:t>
            </a:r>
            <a:r>
              <a:rPr lang="en-US" dirty="0" smtClean="0"/>
              <a:t>people’s social and  psychological reactions to one they perceive to have a stigmatized condition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Self-stigma</a:t>
            </a:r>
            <a:r>
              <a:rPr lang="en-US" i="1" dirty="0" smtClean="0"/>
              <a:t> - </a:t>
            </a:r>
            <a:r>
              <a:rPr lang="en-US" dirty="0" smtClean="0"/>
              <a:t>social and psychological impact of possessing a stigma. It includes both the  apprehension of being exposed to stigmatization and the potential internalization of the negative beliefs and feelings  associated with the stigmatized condition.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Stigma by association </a:t>
            </a:r>
            <a:r>
              <a:rPr lang="en-US" i="1" dirty="0" smtClean="0"/>
              <a:t>- </a:t>
            </a:r>
            <a:r>
              <a:rPr lang="en-US" dirty="0" smtClean="0"/>
              <a:t>social and psychological reactions to people associated with a stigmatized person (e.g., family and friends) as well as people’s reactions to being associated with a stigmatized person.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Structural stigma </a:t>
            </a:r>
            <a:r>
              <a:rPr lang="en-US" i="1" dirty="0" smtClean="0"/>
              <a:t>- </a:t>
            </a:r>
            <a:r>
              <a:rPr lang="en-US" dirty="0" smtClean="0"/>
              <a:t>legitimatization and perpetuation of a stigmatized status by society’s institutions and ideological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“Purpose” of Stigma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 smtClean="0"/>
              <a:t>1. Social Psych Perspective </a:t>
            </a:r>
            <a:r>
              <a:rPr lang="en-US" dirty="0" smtClean="0"/>
              <a:t>(Phelan, Link, </a:t>
            </a:r>
            <a:r>
              <a:rPr lang="en-US" dirty="0" err="1" smtClean="0"/>
              <a:t>Dovidio</a:t>
            </a:r>
            <a:r>
              <a:rPr lang="en-US" dirty="0" smtClean="0"/>
              <a:t> 2008)</a:t>
            </a:r>
          </a:p>
          <a:p>
            <a:pPr marL="514350" indent="-514350">
              <a:buNone/>
            </a:pPr>
            <a:r>
              <a:rPr lang="en-US" b="1" dirty="0" smtClean="0"/>
              <a:t>a) </a:t>
            </a:r>
            <a:r>
              <a:rPr lang="en-US" i="1" dirty="0" smtClean="0"/>
              <a:t>Exploitation and domination </a:t>
            </a:r>
            <a:r>
              <a:rPr lang="en-US" dirty="0" smtClean="0"/>
              <a:t>(“keeping people down”). People with more power may stigmatize people with less power in order to maintain inequalities between groups. </a:t>
            </a:r>
          </a:p>
          <a:p>
            <a:pPr marL="514350" indent="-514350">
              <a:buNone/>
            </a:pPr>
            <a:r>
              <a:rPr lang="en-US" b="1" dirty="0" smtClean="0"/>
              <a:t>b) </a:t>
            </a:r>
            <a:r>
              <a:rPr lang="en-US" i="1" dirty="0" smtClean="0"/>
              <a:t>Social norm enforcement </a:t>
            </a:r>
            <a:r>
              <a:rPr lang="en-US" dirty="0" smtClean="0"/>
              <a:t>(“keeping people in”).  The threat of stigmatization is thought to encourage deviants to conform to in-group norms.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2. Evolutionary perspective </a:t>
            </a:r>
            <a:r>
              <a:rPr lang="en-US" dirty="0" smtClean="0"/>
              <a:t>(Phelan et al 2008, </a:t>
            </a:r>
            <a:r>
              <a:rPr lang="en-US" dirty="0" err="1" smtClean="0"/>
              <a:t>Kurzban</a:t>
            </a:r>
            <a:r>
              <a:rPr lang="en-US" dirty="0" smtClean="0"/>
              <a:t> &amp; Leary 2001) </a:t>
            </a:r>
          </a:p>
          <a:p>
            <a:pPr marL="514350" indent="-514350">
              <a:buNone/>
            </a:pPr>
            <a:r>
              <a:rPr lang="en-US" b="1" dirty="0" smtClean="0"/>
              <a:t>a) </a:t>
            </a:r>
            <a:r>
              <a:rPr lang="en-US" i="1" dirty="0" smtClean="0"/>
              <a:t>Disease avoidance </a:t>
            </a:r>
            <a:r>
              <a:rPr lang="en-US" dirty="0" smtClean="0"/>
              <a:t>(“keeping people away”).  Social exclusion of deviants protected against infectious diseases and thus contributed to survival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Challenging Stigma </a:t>
            </a:r>
            <a:r>
              <a:rPr lang="en-US" sz="1800" dirty="0" smtClean="0"/>
              <a:t>(Paulo </a:t>
            </a:r>
            <a:r>
              <a:rPr lang="en-US" sz="1800" dirty="0" err="1" smtClean="0"/>
              <a:t>Friere</a:t>
            </a:r>
            <a:r>
              <a:rPr lang="en-US" sz="1800" dirty="0" smtClean="0"/>
              <a:t>, 1970)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Critical Consciousness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Focuses on achieving an in-depth understanding of the world, allowing for the perception and exposure of social and political contradictions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Includes taking action against the oppressive elements in one's life that are illuminated by that understanding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Challenging Stigma </a:t>
            </a:r>
            <a:r>
              <a:rPr lang="en-US" sz="1600" dirty="0" smtClean="0"/>
              <a:t>(Campbell et al. 2005)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1) </a:t>
            </a:r>
            <a:r>
              <a:rPr lang="en-US" u="sng" dirty="0" smtClean="0"/>
              <a:t>Two key aspects to challenging stigma</a:t>
            </a:r>
            <a:r>
              <a:rPr lang="en-US" dirty="0" smtClean="0"/>
              <a:t>: </a:t>
            </a:r>
          </a:p>
          <a:p>
            <a:pPr marL="457200" indent="-457200"/>
            <a:r>
              <a:rPr lang="en-US" dirty="0" smtClean="0"/>
              <a:t>Challenging the stigmatization on the part of “</a:t>
            </a:r>
            <a:r>
              <a:rPr lang="en-US" dirty="0" err="1" smtClean="0"/>
              <a:t>stigmatizers</a:t>
            </a:r>
            <a:r>
              <a:rPr lang="en-US" dirty="0" smtClean="0"/>
              <a:t>,” and </a:t>
            </a:r>
          </a:p>
          <a:p>
            <a:pPr marL="457200" indent="-457200"/>
            <a:r>
              <a:rPr lang="en-US" dirty="0" smtClean="0"/>
              <a:t>Challenging the internalized stigma of the stigmatized.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u="sng" dirty="0" smtClean="0"/>
              <a:t>Three main approaches to challenge stigmatization</a:t>
            </a:r>
            <a:endParaRPr lang="en-US" sz="1400" dirty="0" smtClean="0"/>
          </a:p>
          <a:p>
            <a:pPr marL="457200" indent="-457200"/>
            <a:r>
              <a:rPr lang="en-US" dirty="0" smtClean="0"/>
              <a:t>Educate individuals about the non-stigmatizing facts and why they should not stigmatize.</a:t>
            </a:r>
          </a:p>
          <a:p>
            <a:pPr marL="457200" indent="-457200"/>
            <a:r>
              <a:rPr lang="en-US" dirty="0" smtClean="0"/>
              <a:t>Legislate against discrimination</a:t>
            </a:r>
          </a:p>
          <a:p>
            <a:pPr marL="457200" indent="-457200"/>
            <a:r>
              <a:rPr lang="en-US" dirty="0" smtClean="0"/>
              <a:t>Mobilize the participation of community members in anti-stigma efforts, to maximize the likelihood that the anti-stigma messages have relevance and effectiveness, according to local contexts.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Fighting Stigma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https://www.youtube.com/watch?v=cb9kIRe50Co&amp;index=1&amp;list=PLB3A92A067D53DA24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Time To Change </a:t>
            </a:r>
            <a:r>
              <a:rPr lang="en-US" i="1" dirty="0" err="1" smtClean="0"/>
              <a:t>Roadshow</a:t>
            </a:r>
            <a:r>
              <a:rPr lang="en-US" i="1" dirty="0" smtClean="0"/>
              <a:t> </a:t>
            </a:r>
            <a:r>
              <a:rPr lang="en-US" dirty="0" smtClean="0"/>
              <a:t>- UK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Multifaceted campaigns  - e.g. not only provide knowledge of MH issues but actively challenge stereotypes</a:t>
            </a:r>
          </a:p>
          <a:p>
            <a:r>
              <a:rPr lang="en-US" sz="1800" dirty="0" smtClean="0"/>
              <a:t>Inter-group contact – i.e. events encouraging interaction btw those w/mental conditions &amp; general public</a:t>
            </a:r>
          </a:p>
          <a:p>
            <a:r>
              <a:rPr lang="en-US" sz="1800" dirty="0" smtClean="0"/>
              <a:t>Inter-group contact has been shown to 1) improve attitudes towards mentally disabled; 2) increase willingness to disclose a mental condition; 3) promote behaviors associated with anti-stigma engagement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Sonal</a:t>
            </a:r>
            <a:r>
              <a:rPr lang="en-US" dirty="0" smtClean="0"/>
              <a:t> - India</a:t>
            </a:r>
            <a:endParaRPr lang="en-US" dirty="0"/>
          </a:p>
        </p:txBody>
      </p:sp>
      <p:pic>
        <p:nvPicPr>
          <p:cNvPr id="7" name="Content Placeholder 6" descr="Sonal -photo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508772" cy="233918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Schizophrenia</a:t>
            </a:r>
          </a:p>
          <a:p>
            <a:r>
              <a:rPr lang="en-US" dirty="0" smtClean="0"/>
              <a:t>30million adults in India w/severe psych illness</a:t>
            </a:r>
          </a:p>
          <a:p>
            <a:r>
              <a:rPr lang="en-US" dirty="0" smtClean="0"/>
              <a:t>Med therapy but counseling, community programs, supportive housing not available</a:t>
            </a:r>
          </a:p>
          <a:p>
            <a:r>
              <a:rPr lang="en-US" dirty="0" smtClean="0"/>
              <a:t>80% in India and most low income countries go w/o treatment; 1% of healthcare budget goes to mental health</a:t>
            </a:r>
          </a:p>
          <a:p>
            <a:r>
              <a:rPr lang="en-US" dirty="0" smtClean="0"/>
              <a:t>Stigma &amp; shame w/</a:t>
            </a:r>
            <a:r>
              <a:rPr lang="en-US" dirty="0" err="1" smtClean="0"/>
              <a:t>i</a:t>
            </a:r>
            <a:r>
              <a:rPr lang="en-US" dirty="0" smtClean="0"/>
              <a:t> family &amp; society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Buyiswa</a:t>
            </a:r>
            <a:r>
              <a:rPr lang="en-US" dirty="0" smtClean="0"/>
              <a:t> – South Africa</a:t>
            </a:r>
            <a:endParaRPr lang="en-US" dirty="0"/>
          </a:p>
        </p:txBody>
      </p:sp>
      <p:pic>
        <p:nvPicPr>
          <p:cNvPr id="5" name="Content Placeholder 4" descr="Buyiswa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0462" y="2667000"/>
            <a:ext cx="3279038" cy="183626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Bipolar w/psychotic features; suicidal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Sangoma</a:t>
            </a:r>
            <a:r>
              <a:rPr lang="en-US" dirty="0" smtClean="0"/>
              <a:t>”/traditional healer – 30% w/mental illness use healers</a:t>
            </a:r>
          </a:p>
          <a:p>
            <a:r>
              <a:rPr lang="en-US" dirty="0" smtClean="0"/>
              <a:t>Collaboration btw </a:t>
            </a:r>
            <a:r>
              <a:rPr lang="en-US" dirty="0" err="1" smtClean="0"/>
              <a:t>sangoma</a:t>
            </a:r>
            <a:r>
              <a:rPr lang="en-US" dirty="0" smtClean="0"/>
              <a:t> &amp; other health workers needed but training is limited</a:t>
            </a:r>
          </a:p>
          <a:p>
            <a:r>
              <a:rPr lang="en-US" dirty="0" smtClean="0"/>
              <a:t>Stigma - People w/psych illness –possessed by “evil spirits”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 Lei (“Jeff”) - China</a:t>
            </a:r>
            <a:endParaRPr lang="en-US" dirty="0"/>
          </a:p>
        </p:txBody>
      </p:sp>
      <p:pic>
        <p:nvPicPr>
          <p:cNvPr id="5" name="Content Placeholder 4" descr="Jeff-China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6422"/>
            <a:ext cx="3657600" cy="3499556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No mental illness</a:t>
            </a:r>
          </a:p>
          <a:p>
            <a:r>
              <a:rPr lang="en-US" dirty="0" smtClean="0"/>
              <a:t>Hospital system w/o “check &amp; balance” regarding admission &amp; discharge; limited legislation</a:t>
            </a:r>
          </a:p>
          <a:p>
            <a:r>
              <a:rPr lang="en-US" dirty="0" smtClean="0"/>
              <a:t>Advocacy hard to find</a:t>
            </a:r>
          </a:p>
          <a:p>
            <a:r>
              <a:rPr lang="en-US" dirty="0" smtClean="0"/>
              <a:t>Stigma &amp; shame w/</a:t>
            </a:r>
            <a:r>
              <a:rPr lang="en-US" dirty="0" err="1" smtClean="0"/>
              <a:t>i</a:t>
            </a:r>
            <a:r>
              <a:rPr lang="en-US" dirty="0" smtClean="0"/>
              <a:t> family &amp; society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Steven - France</a:t>
            </a:r>
            <a:endParaRPr lang="en-US" dirty="0"/>
          </a:p>
        </p:txBody>
      </p:sp>
      <p:pic>
        <p:nvPicPr>
          <p:cNvPr id="7" name="Content Placeholder 6" descr="Steven photo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828800"/>
            <a:ext cx="4050171" cy="227822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Anxiety &amp; Depression w/</a:t>
            </a:r>
            <a:r>
              <a:rPr lang="en-US" dirty="0" err="1" smtClean="0"/>
              <a:t>suicidality</a:t>
            </a:r>
            <a:r>
              <a:rPr lang="en-US" dirty="0" smtClean="0"/>
              <a:t>; substance abuse</a:t>
            </a:r>
          </a:p>
          <a:p>
            <a:r>
              <a:rPr lang="en-US" dirty="0" smtClean="0"/>
              <a:t>Excellent system of care w/many resources</a:t>
            </a:r>
          </a:p>
          <a:p>
            <a:r>
              <a:rPr lang="en-US" dirty="0" smtClean="0"/>
              <a:t>Despite resources, stigma in the workplace</a:t>
            </a:r>
          </a:p>
          <a:p>
            <a:r>
              <a:rPr lang="en-US" dirty="0" smtClean="0"/>
              <a:t>Stigma results in his feeling like a “parasite”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Documents\MrRuston 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657600"/>
            <a:ext cx="3102964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Jeff, Richard, Jesse - USA</a:t>
            </a:r>
            <a:endParaRPr lang="en-US" dirty="0"/>
          </a:p>
        </p:txBody>
      </p:sp>
      <p:pic>
        <p:nvPicPr>
          <p:cNvPr id="5" name="Content Placeholder 4" descr="Jesse photo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2209800"/>
            <a:ext cx="3366371" cy="188579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Severe conditions (psychosis, bipolar w/psychosis)</a:t>
            </a:r>
          </a:p>
          <a:p>
            <a:r>
              <a:rPr lang="en-US" dirty="0" smtClean="0"/>
              <a:t>1 in 4 adults in US has a diagnosable mental condition</a:t>
            </a:r>
          </a:p>
          <a:p>
            <a:r>
              <a:rPr lang="en-US" dirty="0" smtClean="0"/>
              <a:t>Stigma &amp; misconception that people w/illness are violent</a:t>
            </a:r>
          </a:p>
          <a:p>
            <a:r>
              <a:rPr lang="en-US" dirty="0" smtClean="0"/>
              <a:t>More people take own lives than hurt others (globally, approx 800,000 suicides yearly)</a:t>
            </a:r>
            <a:endParaRPr lang="en-US" dirty="0"/>
          </a:p>
        </p:txBody>
      </p:sp>
      <p:pic>
        <p:nvPicPr>
          <p:cNvPr id="3" name="Picture 2" descr="C:\Users\Owner\Documents\Homeless man 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5181600"/>
            <a:ext cx="2072640" cy="1417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Globally:</a:t>
            </a:r>
          </a:p>
          <a:p>
            <a:pPr lvl="0"/>
            <a:r>
              <a:rPr lang="en-US" dirty="0" smtClean="0"/>
              <a:t>Mental illnesses are observed  –  approx 450 million worldwide have some type of mental illness</a:t>
            </a:r>
          </a:p>
          <a:p>
            <a:pPr lvl="0"/>
            <a:r>
              <a:rPr lang="en-US" dirty="0" smtClean="0"/>
              <a:t>Services are lacking or very limited</a:t>
            </a:r>
          </a:p>
          <a:p>
            <a:pPr lvl="0"/>
            <a:r>
              <a:rPr lang="en-US" dirty="0" smtClean="0"/>
              <a:t>Human rights violations occur; lack of mental health policy &amp; legislation</a:t>
            </a:r>
          </a:p>
          <a:p>
            <a:pPr lvl="0"/>
            <a:r>
              <a:rPr lang="en-US" dirty="0" smtClean="0"/>
              <a:t>Misconceptions &amp; stigma across cultures and societies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pic>
        <p:nvPicPr>
          <p:cNvPr id="5" name="Content Placeholder 4" descr="GlennClose&amp;Jesse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3381956" cy="188579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Inclusion of mental health in health care budgets for training, services</a:t>
            </a:r>
          </a:p>
          <a:p>
            <a:r>
              <a:rPr lang="en-US" dirty="0" smtClean="0"/>
              <a:t>Improving mental health policies &amp; laws</a:t>
            </a:r>
          </a:p>
          <a:p>
            <a:r>
              <a:rPr lang="en-US" dirty="0" smtClean="0"/>
              <a:t>Incorporating mental health services into existing health facilities</a:t>
            </a:r>
          </a:p>
          <a:p>
            <a:r>
              <a:rPr lang="en-US" dirty="0" smtClean="0"/>
              <a:t>Public education</a:t>
            </a:r>
          </a:p>
          <a:p>
            <a:r>
              <a:rPr lang="en-US" dirty="0" smtClean="0"/>
              <a:t>Advocacy</a:t>
            </a:r>
            <a:endParaRPr lang="en-US" dirty="0"/>
          </a:p>
        </p:txBody>
      </p:sp>
      <p:pic>
        <p:nvPicPr>
          <p:cNvPr id="2050" name="Picture 2" descr="C:\Users\Owner\Documents\Educ-Advocacy 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667000"/>
            <a:ext cx="3276600" cy="2454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 </a:t>
            </a:r>
            <a:r>
              <a:rPr lang="en-US" i="1" dirty="0" smtClean="0"/>
              <a:t>stigma (meaning “mark,” “brand,” or “puncture”) </a:t>
            </a:r>
            <a:r>
              <a:rPr lang="en-US" dirty="0" smtClean="0"/>
              <a:t>dates back to the ancient Greeks</a:t>
            </a:r>
          </a:p>
          <a:p>
            <a:r>
              <a:rPr lang="en-US" dirty="0" smtClean="0"/>
              <a:t>They cut or burned marks into the skin of criminals, slaves, and traitors in order to identify them as tainted or immoral people who should be avoided</a:t>
            </a:r>
          </a:p>
          <a:p>
            <a:r>
              <a:rPr lang="en-US" dirty="0" smtClean="0"/>
              <a:t>Most definitions of stigma comprise two fundamental components: the recognition of difference and devaluation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598</TotalTime>
  <Words>860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Hidden pictures: a personal journey into global mental health by Delaney Ruston</vt:lpstr>
      <vt:lpstr>Sonal - India</vt:lpstr>
      <vt:lpstr>Buyiswa – South Africa</vt:lpstr>
      <vt:lpstr>Tang Lei (“Jeff”) - China</vt:lpstr>
      <vt:lpstr>Steven - France</vt:lpstr>
      <vt:lpstr>Jeff, Richard, Jesse - USA</vt:lpstr>
      <vt:lpstr>Summary</vt:lpstr>
      <vt:lpstr>Interventions</vt:lpstr>
      <vt:lpstr>Stigma</vt:lpstr>
      <vt:lpstr>Theories </vt:lpstr>
      <vt:lpstr>Theories</vt:lpstr>
      <vt:lpstr>Theories</vt:lpstr>
      <vt:lpstr>Types of Stigma – recent theorization</vt:lpstr>
      <vt:lpstr>“Purpose” of Stigma</vt:lpstr>
      <vt:lpstr>Challenging Stigma (Paulo Friere, 1970)</vt:lpstr>
      <vt:lpstr>Challenging Stigma (Campbell et al. 2005)</vt:lpstr>
      <vt:lpstr>Fighting Stigma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Hidden pictures: a personal journey into global mental health by Delaney Ruston</dc:title>
  <dc:creator>Owner</dc:creator>
  <cp:lastModifiedBy>Owner</cp:lastModifiedBy>
  <cp:revision>159</cp:revision>
  <dcterms:created xsi:type="dcterms:W3CDTF">2014-10-02T20:54:53Z</dcterms:created>
  <dcterms:modified xsi:type="dcterms:W3CDTF">2014-10-07T22:53:11Z</dcterms:modified>
</cp:coreProperties>
</file>