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98" r:id="rId4"/>
    <p:sldId id="258" r:id="rId5"/>
    <p:sldId id="261" r:id="rId6"/>
    <p:sldId id="263" r:id="rId7"/>
    <p:sldId id="264" r:id="rId8"/>
    <p:sldId id="266" r:id="rId9"/>
    <p:sldId id="265" r:id="rId10"/>
    <p:sldId id="267" r:id="rId11"/>
    <p:sldId id="268" r:id="rId12"/>
    <p:sldId id="296" r:id="rId13"/>
    <p:sldId id="284" r:id="rId14"/>
    <p:sldId id="297" r:id="rId15"/>
    <p:sldId id="269" r:id="rId16"/>
    <p:sldId id="271" r:id="rId17"/>
    <p:sldId id="270" r:id="rId18"/>
    <p:sldId id="279" r:id="rId19"/>
    <p:sldId id="277" r:id="rId20"/>
    <p:sldId id="272" r:id="rId21"/>
    <p:sldId id="273" r:id="rId22"/>
    <p:sldId id="274" r:id="rId23"/>
    <p:sldId id="275" r:id="rId24"/>
    <p:sldId id="278" r:id="rId25"/>
    <p:sldId id="276" r:id="rId26"/>
    <p:sldId id="295" r:id="rId27"/>
    <p:sldId id="293" r:id="rId28"/>
    <p:sldId id="294" r:id="rId29"/>
    <p:sldId id="280" r:id="rId30"/>
    <p:sldId id="292" r:id="rId31"/>
    <p:sldId id="291" r:id="rId32"/>
    <p:sldId id="290" r:id="rId33"/>
    <p:sldId id="281" r:id="rId34"/>
    <p:sldId id="289" r:id="rId35"/>
    <p:sldId id="282" r:id="rId36"/>
    <p:sldId id="288" r:id="rId37"/>
    <p:sldId id="287" r:id="rId38"/>
    <p:sldId id="286" r:id="rId39"/>
    <p:sldId id="28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433"/>
  </p:normalViewPr>
  <p:slideViewPr>
    <p:cSldViewPr>
      <p:cViewPr varScale="1">
        <p:scale>
          <a:sx n="77" d="100"/>
          <a:sy n="77" d="100"/>
        </p:scale>
        <p:origin x="210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3EE6C-EACA-4D9E-A7EA-F89295FBE765}" type="datetimeFigureOut">
              <a:rPr lang="en-US" smtClean="0"/>
              <a:pPr/>
              <a:t>10/19/19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03747-7DA3-4A9A-9FB2-AAE504C97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5F1D6-4246-4E70-967F-24584A219CCD}" type="datetimeFigureOut">
              <a:rPr lang="en-US" smtClean="0"/>
              <a:pPr/>
              <a:t>10/19/19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32E6F-2039-448D-BB1A-C19AB5A81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4339FE1-EE6A-48A3-B010-79DEAC958805}" type="datetime1">
              <a:rPr lang="en-US" smtClean="0"/>
              <a:pPr/>
              <a:t>10/19/19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3D54432-0326-463C-8926-B348FA053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4405-D559-4295-8BE1-1A8B2D325ADB}" type="datetime1">
              <a:rPr lang="en-US" smtClean="0"/>
              <a:pPr/>
              <a:t>10/19/19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56F1-36F4-4B05-B156-1BEE0C650843}" type="datetime1">
              <a:rPr lang="en-US" smtClean="0"/>
              <a:pPr/>
              <a:t>10/19/19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D0B3-60AB-4226-AE00-3E3C4DDAE79B}" type="datetime1">
              <a:rPr lang="en-US" smtClean="0"/>
              <a:pPr/>
              <a:t>10/19/19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CF8D-ECBF-4D8F-A2EE-C24229BBD11A}" type="datetime1">
              <a:rPr lang="en-US" smtClean="0"/>
              <a:pPr/>
              <a:t>10/19/19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6703C-8179-4A32-AE02-1F176C21E84A}" type="datetime1">
              <a:rPr lang="en-US" smtClean="0"/>
              <a:pPr/>
              <a:t>10/19/19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00D5-CDCA-40CA-AFE9-C6052CEB9719}" type="datetime1">
              <a:rPr lang="en-US" smtClean="0"/>
              <a:pPr/>
              <a:t>10/19/19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0B7D-4B39-4EF2-89DA-4292C5F21640}" type="datetime1">
              <a:rPr lang="en-US" smtClean="0"/>
              <a:pPr/>
              <a:t>10/19/19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707C-DF6F-4E8C-8B9F-9B7C9652AB3B}" type="datetime1">
              <a:rPr lang="en-US" smtClean="0"/>
              <a:pPr/>
              <a:t>10/19/19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F18DEC22-5D94-4EC9-ADDE-B688A9650DB2}" type="datetime1">
              <a:rPr lang="en-US" smtClean="0"/>
              <a:pPr/>
              <a:t>10/19/19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991C01F-CE60-4CCB-A761-6EFB4F8F8083}" type="datetime1">
              <a:rPr lang="en-US" smtClean="0"/>
              <a:pPr/>
              <a:t>10/19/19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3D54432-0326-463C-8926-B348FA0536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C13CFBB-A8D6-4CB9-BD9D-1C3FF63002F0}" type="datetime1">
              <a:rPr lang="en-US" smtClean="0"/>
              <a:pPr/>
              <a:t>10/19/19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3D54432-0326-463C-8926-B348FA053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Capacity Building – Integrating Mental Health into Primary Care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 Pamela Smith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Inconvenience &amp; cost of lengthy travel - associated people dropping out of treatment</a:t>
            </a:r>
          </a:p>
          <a:p>
            <a:r>
              <a:rPr lang="en-US" dirty="0"/>
              <a:t>Health workers and equipment are less expensive at primary care level</a:t>
            </a:r>
          </a:p>
          <a:p>
            <a:r>
              <a:rPr lang="en-US" dirty="0"/>
              <a:t>Cost  (i.e. health care budget expenditure) of providing mental health care for  1 person in the primary care setting in low/low-mid income countries &lt; $6</a:t>
            </a:r>
          </a:p>
          <a:p>
            <a:pPr>
              <a:buNone/>
            </a:pPr>
            <a:endParaRPr lang="en-US" u="sn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6. MH provided in primary care setting is cost-effective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Global studies indicate </a:t>
            </a:r>
            <a:r>
              <a:rPr lang="en-US" b="1" i="1" dirty="0"/>
              <a:t>anxiety</a:t>
            </a:r>
            <a:r>
              <a:rPr lang="en-US" b="1" dirty="0"/>
              <a:t>, </a:t>
            </a:r>
            <a:r>
              <a:rPr lang="en-US" b="1" i="1" dirty="0"/>
              <a:t>depression,</a:t>
            </a:r>
            <a:r>
              <a:rPr lang="en-US" b="1" dirty="0"/>
              <a:t> &amp; </a:t>
            </a:r>
            <a:r>
              <a:rPr lang="en-US" b="1" i="1" dirty="0" err="1"/>
              <a:t>etoh</a:t>
            </a:r>
            <a:r>
              <a:rPr lang="en-US" b="1" i="1" dirty="0"/>
              <a:t> abuse</a:t>
            </a:r>
            <a:r>
              <a:rPr lang="en-US" b="1" dirty="0"/>
              <a:t> </a:t>
            </a:r>
            <a:r>
              <a:rPr lang="en-US" dirty="0"/>
              <a:t>have been treated effectively by primary care clinicians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7. MH in primary care setting has been associated with good health outcomes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6000" b="1" dirty="0"/>
          </a:p>
          <a:p>
            <a:pPr algn="ctr">
              <a:buNone/>
            </a:pPr>
            <a:r>
              <a:rPr lang="en-US" sz="6000" b="1" dirty="0"/>
              <a:t>PUSKESMAS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4.bp.blogspot.com/-6jp1DqFc37g/UI_SOQQa9oI/AAAAAAAAAIA/_ZbChDjfXN4/s640/Indo+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38650" cy="4267200"/>
          </a:xfrm>
          <a:prstGeom prst="rect">
            <a:avLst/>
          </a:prstGeom>
          <a:noFill/>
        </p:spPr>
      </p:pic>
      <p:pic>
        <p:nvPicPr>
          <p:cNvPr id="46083" name="Picture 3" descr="C:\Users\Owner\Documents\Puskesma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30370"/>
            <a:ext cx="9144001" cy="2627630"/>
          </a:xfrm>
          <a:prstGeom prst="rect">
            <a:avLst/>
          </a:prstGeom>
          <a:noFill/>
        </p:spPr>
      </p:pic>
      <p:pic>
        <p:nvPicPr>
          <p:cNvPr id="46084" name="Picture 4" descr="C:\Users\Owner\Documents\Puskesm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52400"/>
            <a:ext cx="3537119" cy="3794567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G_0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762000"/>
            <a:ext cx="7528322" cy="501888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000" dirty="0"/>
              <a:t>Guiding Principles for Integrating MH into Primary Care Settings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 order to provide knowledge and, if necessary, to shift negative attitudes and resistance</a:t>
            </a:r>
          </a:p>
          <a:p>
            <a:endParaRPr lang="en-US" dirty="0"/>
          </a:p>
          <a:p>
            <a:pPr>
              <a:buNone/>
            </a:pPr>
            <a:r>
              <a:rPr lang="en-US" u="sng" dirty="0"/>
              <a:t>Key arguments for MH Supporting in Primary Care</a:t>
            </a:r>
            <a:r>
              <a:rPr lang="en-US" dirty="0"/>
              <a:t>:</a:t>
            </a:r>
          </a:p>
          <a:p>
            <a:r>
              <a:rPr lang="en-US" dirty="0"/>
              <a:t>High prevalence of mental disorders</a:t>
            </a:r>
          </a:p>
          <a:p>
            <a:r>
              <a:rPr lang="en-US" dirty="0"/>
              <a:t>burden  of untreated MH conditions</a:t>
            </a:r>
          </a:p>
          <a:p>
            <a:r>
              <a:rPr lang="en-US" dirty="0"/>
              <a:t>human rights violations often occurring in psychiatric hospitals</a:t>
            </a:r>
          </a:p>
          <a:p>
            <a:r>
              <a:rPr lang="en-US" dirty="0"/>
              <a:t>existence of effective primary care-based treatments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1. Collaboration w/Leaders &amp; Advocacy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Formal policy and legislation concretizes commitment to MH in primary care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/>
              <a:t>2. Revision of policy, plans, &amp; legislation to include mental health as a part of primary care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 Financial resources for facilities, specialists (mental health professionals) and additional primary care personnel (if needed) are required to establish and maintain services.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 </a:t>
            </a:r>
            <a:r>
              <a:rPr lang="en-US" b="1" dirty="0"/>
              <a:t>Financial and Human Resources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 team who directs and coordinates development of a MH program (administration, training, care services)</a:t>
            </a:r>
          </a:p>
          <a:p>
            <a:endParaRPr lang="en-US" dirty="0"/>
          </a:p>
          <a:p>
            <a:r>
              <a:rPr lang="en-US" dirty="0"/>
              <a:t>Steers programs around challenges facilitating continuation of the integration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4. </a:t>
            </a:r>
            <a:r>
              <a:rPr lang="en-US" b="1" dirty="0"/>
              <a:t>Local Mental Health Team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Definition = development of resources necessary to provide mental health care within a given setting or community</a:t>
            </a:r>
          </a:p>
          <a:p>
            <a:r>
              <a:rPr lang="en-US" dirty="0"/>
              <a:t>Function = to increase access to mental health care </a:t>
            </a:r>
          </a:p>
          <a:p>
            <a:r>
              <a:rPr lang="en-US" dirty="0"/>
              <a:t>Means for building MH capacity = integrating mental health care into primary care settings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Health Capacity Building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Training primary care workers to identify mental distress and provide basic interventions </a:t>
            </a:r>
          </a:p>
          <a:p>
            <a:endParaRPr lang="en-US" dirty="0"/>
          </a:p>
          <a:p>
            <a:r>
              <a:rPr lang="en-US" dirty="0"/>
              <a:t>Follow-up supervision by mental health specialists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5. </a:t>
            </a:r>
            <a:r>
              <a:rPr lang="en-US" b="1" dirty="0"/>
              <a:t>Adequate training of primary care workers is required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Primary care workers tend to function best when their mental health tasks are limited and doable.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6. </a:t>
            </a:r>
            <a:r>
              <a:rPr lang="en-US" b="1" dirty="0"/>
              <a:t>Primary care tasks must be limited and doable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available, local psychologists, social workers, psychiatric nurses, &amp; psychiatrists w/</a:t>
            </a:r>
            <a:r>
              <a:rPr lang="en-US" dirty="0" err="1"/>
              <a:t>i</a:t>
            </a:r>
            <a:r>
              <a:rPr lang="en-US" dirty="0"/>
              <a:t> community facilities and other settings to provide supervision, support, and management of severe situations</a:t>
            </a:r>
          </a:p>
          <a:p>
            <a:endParaRPr lang="en-US" dirty="0"/>
          </a:p>
          <a:p>
            <a:r>
              <a:rPr lang="en-US" dirty="0"/>
              <a:t>Local assistance should always be utilized before seeking outside (expatriate) assistance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7. </a:t>
            </a:r>
            <a:r>
              <a:rPr lang="en-US" sz="2800" b="1" dirty="0"/>
              <a:t>Local Specialist Mental Health Professionals </a:t>
            </a:r>
            <a:br>
              <a:rPr lang="en-US" sz="2800" b="1" dirty="0"/>
            </a:br>
            <a:endParaRPr lang="en-US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Distribute psychotropic medicines to primary care facilities instead of through psychiatric hospitals. </a:t>
            </a:r>
          </a:p>
          <a:p>
            <a:endParaRPr lang="en-US" dirty="0"/>
          </a:p>
          <a:p>
            <a:r>
              <a:rPr lang="en-US" dirty="0"/>
              <a:t>Revised legislation and regulations to allow primary care workers (e.g. specially trained nurses) to prescribe medications where MH specialists and physicians are scarce.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8. </a:t>
            </a:r>
            <a:r>
              <a:rPr lang="en-US" b="1" dirty="0"/>
              <a:t>Essential psychotropic medications must be available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Village and community health workers – used to identify and refer people to MH care</a:t>
            </a:r>
          </a:p>
          <a:p>
            <a:endParaRPr lang="en-US" dirty="0"/>
          </a:p>
          <a:p>
            <a:r>
              <a:rPr lang="en-US" dirty="0"/>
              <a:t>Community-based nongovernmental organizations (NGO) – programs to improve psychosocial function &amp; decrease need for hospitalization.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9. </a:t>
            </a:r>
            <a:r>
              <a:rPr lang="en-US" sz="4000" b="1" dirty="0"/>
              <a:t>Collaboration w/Community Resources</a:t>
            </a:r>
            <a:endParaRPr lang="en-US" sz="4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r>
              <a:rPr lang="en-US" dirty="0"/>
              <a:t>Lingering skepticism and resistance can take time to overcome. </a:t>
            </a:r>
          </a:p>
          <a:p>
            <a:endParaRPr lang="en-US" dirty="0"/>
          </a:p>
          <a:p>
            <a:r>
              <a:rPr lang="en-US" dirty="0"/>
              <a:t>Major changes in budgets and re-distribution of financial resources can take time </a:t>
            </a:r>
          </a:p>
          <a:p>
            <a:endParaRPr lang="en-US" dirty="0"/>
          </a:p>
          <a:p>
            <a:r>
              <a:rPr lang="en-US" dirty="0"/>
              <a:t>Providing comprehensive MH training to designated health workers  is time consuming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 </a:t>
            </a:r>
            <a:r>
              <a:rPr lang="en-US" b="1" dirty="0"/>
              <a:t>Integration Takes Time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sz="6000" dirty="0"/>
              <a:t>Program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mobot.org/mobot/moss/chile/chi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0"/>
            <a:ext cx="4495800" cy="6858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http://4.bp.blogspot.com/-rJl8208juBo/UiULLJMRY0I/AAAAAAAAGeU/TJmtTr5fJm4/s1600/Vinicolas+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42900"/>
            <a:ext cx="6934200" cy="65151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799"/>
          </a:xfrm>
        </p:spPr>
        <p:txBody>
          <a:bodyPr>
            <a:noAutofit/>
          </a:bodyPr>
          <a:lstStyle/>
          <a:p>
            <a:r>
              <a:rPr lang="en-US" sz="2400" dirty="0"/>
              <a:t>General physicians (GPs) diagnose mental disorders &amp; prescribe medications where required</a:t>
            </a:r>
          </a:p>
          <a:p>
            <a:endParaRPr lang="en-US" sz="2400" dirty="0"/>
          </a:p>
          <a:p>
            <a:r>
              <a:rPr lang="en-US" sz="2400" dirty="0"/>
              <a:t>Mental health community centre - supervision for GPs; psychologists (individual, family ,group therapy); family health team (support/advocacy) </a:t>
            </a:r>
          </a:p>
          <a:p>
            <a:endParaRPr lang="en-US" sz="2400" dirty="0"/>
          </a:p>
          <a:p>
            <a:r>
              <a:rPr lang="en-US" sz="2400" dirty="0"/>
              <a:t>Health service data= more people with mental disorders have been identified and successfully treated at the MH community centre.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Model 1: </a:t>
            </a:r>
            <a:r>
              <a:rPr lang="en-US" sz="3200" b="1" dirty="0"/>
              <a:t>Chile: integrated primary care for mental health in the </a:t>
            </a:r>
            <a:r>
              <a:rPr lang="en-US" sz="3200" b="1" dirty="0" err="1"/>
              <a:t>Macul</a:t>
            </a:r>
            <a:r>
              <a:rPr lang="en-US" sz="3200" b="1" dirty="0"/>
              <a:t> District of Santiago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Definition: health care at a basic rather than specialized level for people making an initial approach to a doctor or nurse for treatment.</a:t>
            </a:r>
          </a:p>
          <a:p>
            <a:endParaRPr lang="en-US" dirty="0"/>
          </a:p>
          <a:p>
            <a:r>
              <a:rPr lang="en-US" dirty="0"/>
              <a:t>General practitioners (GPs); family doctors; nurses</a:t>
            </a:r>
            <a:r>
              <a:rPr lang="en-US"/>
              <a:t>, midwives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Primary Care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States if India</a:t>
            </a:r>
          </a:p>
        </p:txBody>
      </p:sp>
      <p:pic>
        <p:nvPicPr>
          <p:cNvPr id="49154" name="Picture 2" descr="http://www.cartravelindia.com/india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524000"/>
            <a:ext cx="4572000" cy="5076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in4india.com/states-of-india/kerala/statemap/kerala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8600"/>
            <a:ext cx="4114800" cy="6432998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kerala1.com/images/kerala_maps/thiruvananthapuram_district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7924800" cy="63119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Trained medical officers  w/</a:t>
            </a:r>
            <a:r>
              <a:rPr lang="en-US" dirty="0" err="1"/>
              <a:t>i</a:t>
            </a:r>
            <a:r>
              <a:rPr lang="en-US" dirty="0"/>
              <a:t> primary care centers diagnose and treat mental disorders</a:t>
            </a:r>
          </a:p>
          <a:p>
            <a:endParaRPr lang="en-US" dirty="0"/>
          </a:p>
          <a:p>
            <a:r>
              <a:rPr lang="en-US" dirty="0"/>
              <a:t>District mental health team – psychosocial services; mgmt of complex cases; &amp; training medical officers and other primary care workers. </a:t>
            </a:r>
          </a:p>
          <a:p>
            <a:endParaRPr lang="en-US" dirty="0"/>
          </a:p>
          <a:p>
            <a:r>
              <a:rPr lang="en-US" dirty="0"/>
              <a:t>Primary care centers  - evolving; able to provide mental health services independently with minimal district support</a:t>
            </a:r>
          </a:p>
          <a:p>
            <a:pPr>
              <a:buNone/>
            </a:pPr>
            <a:r>
              <a:rPr lang="en-US" dirty="0"/>
              <a:t> </a:t>
            </a:r>
          </a:p>
          <a:p>
            <a:r>
              <a:rPr lang="en-US" dirty="0"/>
              <a:t>MH services in primary care centers – treatment received in communities, reducing expenses and time spent travelling to hospitals.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Model 2: </a:t>
            </a:r>
            <a:r>
              <a:rPr lang="en-US" sz="2800" b="1" dirty="0"/>
              <a:t>India: integrated primary care for mental health in the </a:t>
            </a:r>
            <a:r>
              <a:rPr lang="en-US" sz="2800" b="1" dirty="0" err="1"/>
              <a:t>Thiruvananthapuram</a:t>
            </a:r>
            <a:r>
              <a:rPr lang="en-US" sz="2800" b="1" dirty="0"/>
              <a:t> District, Kerala State</a:t>
            </a:r>
            <a:endParaRPr lang="en-US" sz="2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saudia-online.com/images/ksa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722705"/>
            <a:ext cx="7086600" cy="5353541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Primary care physicians (PCPs) provide basic mental health services</a:t>
            </a:r>
          </a:p>
          <a:p>
            <a:r>
              <a:rPr lang="en-US" dirty="0"/>
              <a:t>A community mental health clinics – psychosocial services and training for PCPs </a:t>
            </a:r>
          </a:p>
          <a:p>
            <a:r>
              <a:rPr lang="en-US" dirty="0"/>
              <a:t>People with mental disorders, who otherwise would have been undetected or hospitalized, are now treated within the community.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Model 3: </a:t>
            </a:r>
            <a:r>
              <a:rPr lang="en-US" sz="3200" b="1" dirty="0"/>
              <a:t>Saudi Arabia: integrated primary care for mental health in the Eastern Province</a:t>
            </a:r>
            <a:endParaRPr lang="en-US" sz="32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oxygengroup.com/places/map/afr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305800" cy="63246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guneyafrika.net/im/guneyafrika-haritas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6059"/>
            <a:ext cx="7391400" cy="6399541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psofworld.com/south-africa/maps/mpumalanga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7620000" cy="5715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Two distinct service models: </a:t>
            </a:r>
          </a:p>
          <a:p>
            <a:endParaRPr lang="en-US" dirty="0"/>
          </a:p>
          <a:p>
            <a:pPr marL="514350" indent="-514350">
              <a:buAutoNum type="arabicParenR"/>
            </a:pPr>
            <a:r>
              <a:rPr lang="en-US" dirty="0"/>
              <a:t>Trained nurse - designated to see all patients with mental disorders within the primary care clinic. </a:t>
            </a:r>
          </a:p>
          <a:p>
            <a:pPr marL="514350" indent="-514350">
              <a:buAutoNum type="arabicParenR"/>
            </a:pPr>
            <a:r>
              <a:rPr lang="en-US" dirty="0"/>
              <a:t>Primary care worker - Mental disorders are managed as any other health problem</a:t>
            </a:r>
          </a:p>
          <a:p>
            <a:pPr marL="514350" indent="-514350">
              <a:buNone/>
            </a:pPr>
            <a:r>
              <a:rPr lang="en-US" dirty="0"/>
              <a:t> </a:t>
            </a:r>
          </a:p>
          <a:p>
            <a:pPr marL="514350" indent="-514350"/>
            <a:r>
              <a:rPr lang="en-US" dirty="0"/>
              <a:t>Clinics adopt the model that best accommodates their available resources and local needs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Model 4: </a:t>
            </a:r>
            <a:r>
              <a:rPr lang="en-US" sz="2400" b="1" dirty="0"/>
              <a:t>South Africa: Integrated primary care services for mental health in the Ehlanzeni District,</a:t>
            </a:r>
            <a:br>
              <a:rPr lang="en-US" sz="2400" b="1" dirty="0"/>
            </a:br>
            <a:r>
              <a:rPr lang="en-US" sz="2400" b="1" dirty="0"/>
              <a:t>Mpumalanga Province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/>
              <a:t>Reasons Why Integrating MH care into </a:t>
            </a:r>
          </a:p>
          <a:p>
            <a:pPr algn="ctr">
              <a:buNone/>
            </a:pPr>
            <a:r>
              <a:rPr lang="en-US" sz="5400" dirty="0"/>
              <a:t>Primary Care Settings Makes Good Sense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estimated 450 million people worldwide are affected by mental disorders.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1. High Prevalence of MH disorders Worldwide 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Global studies indicate:</a:t>
            </a:r>
          </a:p>
          <a:p>
            <a:r>
              <a:rPr lang="en-US" dirty="0"/>
              <a:t>Depression – associated with diabetes, high blood pressure (hypertension), and cardiac disease (heart attack)</a:t>
            </a:r>
          </a:p>
          <a:p>
            <a:r>
              <a:rPr lang="en-US" dirty="0"/>
              <a:t>Panic attacks – asthma</a:t>
            </a:r>
          </a:p>
          <a:p>
            <a:r>
              <a:rPr lang="en-US" dirty="0"/>
              <a:t>Having some type of mental disorder – HIV/AIDS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2. Mental &amp; physical health issues are inter-related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Gap is significant in all countries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u="sng" dirty="0"/>
              <a:t>Factors contributing to gap</a:t>
            </a:r>
            <a:r>
              <a:rPr lang="en-US" dirty="0"/>
              <a:t>:</a:t>
            </a:r>
          </a:p>
          <a:p>
            <a:r>
              <a:rPr lang="en-US" dirty="0"/>
              <a:t>Inadequate primary care services for MH </a:t>
            </a:r>
          </a:p>
          <a:p>
            <a:r>
              <a:rPr lang="en-US" dirty="0"/>
              <a:t>Failure to detect mental conditions (staff w/limited training; patients w/limited awareness of symptoms)</a:t>
            </a:r>
          </a:p>
          <a:p>
            <a:r>
              <a:rPr lang="en-US" dirty="0"/>
              <a:t>Limited health system financial &amp; human resources</a:t>
            </a:r>
          </a:p>
          <a:p>
            <a:r>
              <a:rPr lang="en-US" dirty="0"/>
              <a:t>Social stigma, discrimination, misconceptions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3. Gap between MH disorders and treatment is large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Convenience - access to MH services closer to home; keeps families together; daily activities can be maintained.</a:t>
            </a:r>
          </a:p>
          <a:p>
            <a:r>
              <a:rPr lang="en-US" dirty="0"/>
              <a:t>Increases  early identification &amp; treatment of conditions</a:t>
            </a:r>
          </a:p>
          <a:p>
            <a:r>
              <a:rPr lang="en-US" dirty="0"/>
              <a:t>Increased opportunities for family &amp; community education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4. MH present in primary care setting increases access to care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Closure of outdated institutions – decreased inappropriate, involuntary admissions, inadequate living conditions, &amp; unreported abuses.</a:t>
            </a:r>
          </a:p>
          <a:p>
            <a:r>
              <a:rPr lang="en-US" dirty="0"/>
              <a:t>Stigma is minimized – MH patients are treated in same manner as other clinic patients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4432-0326-463C-8926-B348FA05360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5. MH in primary care setting facilitates respect of human rights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833</TotalTime>
  <Words>1095</Words>
  <Application>Microsoft Macintosh PowerPoint</Application>
  <PresentationFormat>On-screen Show (4:3)</PresentationFormat>
  <Paragraphs>164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Calibri</vt:lpstr>
      <vt:lpstr>Lucida Sans Unicode</vt:lpstr>
      <vt:lpstr>Verdana</vt:lpstr>
      <vt:lpstr>Wingdings 2</vt:lpstr>
      <vt:lpstr>Wingdings 3</vt:lpstr>
      <vt:lpstr>Concourse</vt:lpstr>
      <vt:lpstr>Capacity Building – Integrating Mental Health into Primary Care </vt:lpstr>
      <vt:lpstr>Mental Health Capacity Building</vt:lpstr>
      <vt:lpstr>Primary Care</vt:lpstr>
      <vt:lpstr>PowerPoint Presentation</vt:lpstr>
      <vt:lpstr> 1. High Prevalence of MH disorders Worldwide  </vt:lpstr>
      <vt:lpstr> 2. Mental &amp; physical health issues are inter-related </vt:lpstr>
      <vt:lpstr> 3. Gap between MH disorders and treatment is large </vt:lpstr>
      <vt:lpstr> 4. MH present in primary care setting increases access to care </vt:lpstr>
      <vt:lpstr> 5. MH in primary care setting facilitates respect of human rights </vt:lpstr>
      <vt:lpstr> 6. MH provided in primary care setting is cost-effective </vt:lpstr>
      <vt:lpstr> 7. MH in primary care setting has been associated with good health outcomes </vt:lpstr>
      <vt:lpstr>PowerPoint Presentation</vt:lpstr>
      <vt:lpstr>PowerPoint Presentation</vt:lpstr>
      <vt:lpstr>PowerPoint Presentation</vt:lpstr>
      <vt:lpstr>PowerPoint Presentation</vt:lpstr>
      <vt:lpstr>1. Collaboration w/Leaders &amp; Advocacy </vt:lpstr>
      <vt:lpstr>2. Revision of policy, plans, &amp; legislation to include mental health as a part of primary care</vt:lpstr>
      <vt:lpstr>3. Financial and Human Resources</vt:lpstr>
      <vt:lpstr>4. Local Mental Health Team </vt:lpstr>
      <vt:lpstr>5. Adequate training of primary care workers is required</vt:lpstr>
      <vt:lpstr>6. Primary care tasks must be limited and doable</vt:lpstr>
      <vt:lpstr>7. Local Specialist Mental Health Professionals  </vt:lpstr>
      <vt:lpstr>8. Essential psychotropic medications must be available</vt:lpstr>
      <vt:lpstr>9. Collaboration w/Community Resources</vt:lpstr>
      <vt:lpstr>10. Integration Takes Time</vt:lpstr>
      <vt:lpstr>PowerPoint Presentation</vt:lpstr>
      <vt:lpstr>PowerPoint Presentation</vt:lpstr>
      <vt:lpstr>PowerPoint Presentation</vt:lpstr>
      <vt:lpstr>Model 1: Chile: integrated primary care for mental health in the Macul District of Santiago</vt:lpstr>
      <vt:lpstr>States if India</vt:lpstr>
      <vt:lpstr>PowerPoint Presentation</vt:lpstr>
      <vt:lpstr>PowerPoint Presentation</vt:lpstr>
      <vt:lpstr>Model 2: India: integrated primary care for mental health in the Thiruvananthapuram District, Kerala State</vt:lpstr>
      <vt:lpstr>PowerPoint Presentation</vt:lpstr>
      <vt:lpstr>Model 3: Saudi Arabia: integrated primary care for mental health in the Eastern Province</vt:lpstr>
      <vt:lpstr>PowerPoint Presentation</vt:lpstr>
      <vt:lpstr>PowerPoint Presentation</vt:lpstr>
      <vt:lpstr>PowerPoint Presentation</vt:lpstr>
      <vt:lpstr>Model 4: South Africa: Integrated primary care services for mental health in the Ehlanzeni District, Mpumalanga Province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Mental Health Series</dc:title>
  <dc:creator>Owner</dc:creator>
  <cp:lastModifiedBy>Pam</cp:lastModifiedBy>
  <cp:revision>244</cp:revision>
  <dcterms:created xsi:type="dcterms:W3CDTF">2014-02-14T20:56:08Z</dcterms:created>
  <dcterms:modified xsi:type="dcterms:W3CDTF">2019-10-19T20:22:08Z</dcterms:modified>
</cp:coreProperties>
</file>